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1873" y="806823"/>
            <a:ext cx="8813798" cy="986118"/>
          </a:xfrm>
        </p:spPr>
        <p:txBody>
          <a:bodyPr>
            <a:noAutofit/>
          </a:bodyPr>
          <a:lstStyle/>
          <a:p>
            <a:r>
              <a:rPr lang="ru-RU" sz="3200" dirty="0">
                <a:highlight>
                  <a:srgbClr val="000000"/>
                </a:highlight>
              </a:rPr>
              <a:t>Диаграмма состояния сплава железо-углерод: Перлит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A2E848-8E20-47FA-AA57-F0E08CA8B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718" y="2566146"/>
            <a:ext cx="8343580" cy="292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9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438" y="806016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Что такое диаграмма состояния?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CC62A-7D0B-4E0D-8FCA-AC478BB27F1B}"/>
              </a:ext>
            </a:extLst>
          </p:cNvPr>
          <p:cNvSpPr txBox="1"/>
          <p:nvPr/>
        </p:nvSpPr>
        <p:spPr>
          <a:xfrm>
            <a:off x="708212" y="1472321"/>
            <a:ext cx="6096000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</a:pPr>
            <a:r>
              <a:rPr lang="ru-RU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Диаграмма состояний</a:t>
            </a:r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— это 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граф специального вида, который представляет некоторый автомат</a:t>
            </a:r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Она описывает процесс изменения состояний только одного класса, а точнее — одного экземпляра определённого класса, то есть моделирует все возможные изменения в состоянии конкретного объекта.  </a:t>
            </a:r>
            <a:endParaRPr lang="ru-RU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98C714-67D1-4C3A-88CE-469B8C86D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459" y="2203208"/>
            <a:ext cx="5225023" cy="391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1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932" y="895663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Диаграмма состояния железо-углерод (Fe-C): Основные компоненты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CE2B7-FE83-4AC7-9881-7E9593529F0A}"/>
              </a:ext>
            </a:extLst>
          </p:cNvPr>
          <p:cNvSpPr txBox="1"/>
          <p:nvPr/>
        </p:nvSpPr>
        <p:spPr>
          <a:xfrm>
            <a:off x="573741" y="1757083"/>
            <a:ext cx="257287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bg1"/>
                </a:solidFill>
                <a:effectLst/>
                <a:latin typeface="-apple-system"/>
              </a:rPr>
              <a:t>Диаграмма состояния железо—углерод</a:t>
            </a:r>
            <a:r>
              <a:rPr lang="ru-RU" b="0" i="0" dirty="0">
                <a:solidFill>
                  <a:schemeClr val="bg1"/>
                </a:solidFill>
                <a:effectLst/>
                <a:latin typeface="-apple-system"/>
              </a:rPr>
              <a:t> (иногда её называют «диаграмма железо—цементит») — графическое отображение фазового состояния сплавов железа с углеродом в зависимости от их химического состава и температуры.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9A4DD9E-D922-4CB3-B06C-BB5BA3FF3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83" y="1550895"/>
            <a:ext cx="6960421" cy="420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809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214" y="626720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Углерод: Ключ к прочности стали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87148-120D-45E8-928F-183E877090D1}"/>
              </a:ext>
            </a:extLst>
          </p:cNvPr>
          <p:cNvSpPr txBox="1"/>
          <p:nvPr/>
        </p:nvSpPr>
        <p:spPr>
          <a:xfrm>
            <a:off x="626038" y="1173086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Углерод является ключевым легирующим элементом в сталях.</a:t>
            </a:r>
          </a:p>
          <a:p>
            <a:r>
              <a:rPr lang="ru-RU" dirty="0">
                <a:solidFill>
                  <a:schemeClr val="bg1"/>
                </a:solidFill>
              </a:rPr>
              <a:t>•  Даже небольшое количество углерода (до 2%) значительно изменяет механические свойства железа:</a:t>
            </a:r>
          </a:p>
          <a:p>
            <a:r>
              <a:rPr lang="ru-RU" dirty="0">
                <a:solidFill>
                  <a:schemeClr val="bg1"/>
                </a:solidFill>
              </a:rPr>
              <a:t>  •  Повышается прочность</a:t>
            </a:r>
          </a:p>
          <a:p>
            <a:r>
              <a:rPr lang="ru-RU" dirty="0">
                <a:solidFill>
                  <a:schemeClr val="bg1"/>
                </a:solidFill>
              </a:rPr>
              <a:t>  •  Повышается твердость</a:t>
            </a:r>
          </a:p>
          <a:p>
            <a:r>
              <a:rPr lang="ru-RU" dirty="0">
                <a:solidFill>
                  <a:schemeClr val="bg1"/>
                </a:solidFill>
              </a:rPr>
              <a:t>  •  Снижается пластичность</a:t>
            </a:r>
          </a:p>
          <a:p>
            <a:r>
              <a:rPr lang="ru-RU" dirty="0">
                <a:solidFill>
                  <a:schemeClr val="bg1"/>
                </a:solidFill>
              </a:rPr>
              <a:t>•  Углерод влияет на микроструктуру стали, формируя различные фазы и структуры.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80224EB-CD9E-41A2-9E95-24BA07992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172" y="4141303"/>
            <a:ext cx="6197655" cy="193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61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967" y="698439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Перлит: Определение и состав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FD467-40CD-4C54-A58C-E64416BD8846}"/>
              </a:ext>
            </a:extLst>
          </p:cNvPr>
          <p:cNvSpPr txBox="1"/>
          <p:nvPr/>
        </p:nvSpPr>
        <p:spPr>
          <a:xfrm>
            <a:off x="549743" y="135368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Перлит - это </a:t>
            </a:r>
            <a:r>
              <a:rPr lang="ru-RU" dirty="0" err="1">
                <a:solidFill>
                  <a:schemeClr val="bg1"/>
                </a:solidFill>
              </a:rPr>
              <a:t>эвтектоидная</a:t>
            </a:r>
            <a:r>
              <a:rPr lang="ru-RU" dirty="0">
                <a:solidFill>
                  <a:schemeClr val="bg1"/>
                </a:solidFill>
              </a:rPr>
              <a:t> микроструктура, образующаяся в сталях при медленном охлаждении аустенита.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06558C0A-7A2D-4325-A152-245F8B22E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272" y="2052027"/>
            <a:ext cx="6456247" cy="399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57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FA445-902D-4A1A-8FC1-E1FBEF0E07AA}"/>
              </a:ext>
            </a:extLst>
          </p:cNvPr>
          <p:cNvSpPr txBox="1"/>
          <p:nvPr/>
        </p:nvSpPr>
        <p:spPr>
          <a:xfrm>
            <a:off x="663388" y="743179"/>
            <a:ext cx="7261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Формирование перлита: </a:t>
            </a:r>
            <a:r>
              <a:rPr lang="ru-RU" sz="2000" dirty="0" err="1">
                <a:solidFill>
                  <a:schemeClr val="bg1"/>
                </a:solidFill>
              </a:rPr>
              <a:t>Эвтектоидная</a:t>
            </a:r>
            <a:r>
              <a:rPr lang="ru-RU" sz="2000" dirty="0">
                <a:solidFill>
                  <a:schemeClr val="bg1"/>
                </a:solidFill>
              </a:rPr>
              <a:t> реакция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A2A326-7331-43C3-94DD-BE92232A8196}"/>
              </a:ext>
            </a:extLst>
          </p:cNvPr>
          <p:cNvSpPr txBox="1"/>
          <p:nvPr/>
        </p:nvSpPr>
        <p:spPr>
          <a:xfrm>
            <a:off x="735106" y="1219200"/>
            <a:ext cx="56388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 </a:t>
            </a:r>
            <a:r>
              <a:rPr lang="ru-RU" dirty="0" err="1">
                <a:solidFill>
                  <a:schemeClr val="bg1"/>
                </a:solidFill>
              </a:rPr>
              <a:t>Эвтектоидная</a:t>
            </a:r>
            <a:r>
              <a:rPr lang="ru-RU" dirty="0">
                <a:solidFill>
                  <a:schemeClr val="bg1"/>
                </a:solidFill>
              </a:rPr>
              <a:t> реакция: γ (Аустенит) → α (Феррит) + Fe3C (Цементит)</a:t>
            </a:r>
          </a:p>
          <a:p>
            <a:r>
              <a:rPr lang="ru-RU" dirty="0">
                <a:solidFill>
                  <a:schemeClr val="bg1"/>
                </a:solidFill>
              </a:rPr>
              <a:t>•  Процесс:</a:t>
            </a:r>
          </a:p>
          <a:p>
            <a:r>
              <a:rPr lang="ru-RU" dirty="0">
                <a:solidFill>
                  <a:schemeClr val="bg1"/>
                </a:solidFill>
              </a:rPr>
              <a:t>  1. Аустенит (γ-Fe) охлаждается до </a:t>
            </a:r>
            <a:r>
              <a:rPr lang="ru-RU" dirty="0" err="1">
                <a:solidFill>
                  <a:schemeClr val="bg1"/>
                </a:solidFill>
              </a:rPr>
              <a:t>эвтектоидной</a:t>
            </a:r>
            <a:r>
              <a:rPr lang="ru-RU" dirty="0">
                <a:solidFill>
                  <a:schemeClr val="bg1"/>
                </a:solidFill>
              </a:rPr>
              <a:t> температуры (727°C).</a:t>
            </a:r>
          </a:p>
          <a:p>
            <a:r>
              <a:rPr lang="ru-RU" dirty="0">
                <a:solidFill>
                  <a:schemeClr val="bg1"/>
                </a:solidFill>
              </a:rPr>
              <a:t>  2. При этой температуре аустенит становится нестабильным и распадается на феррит и цементит.</a:t>
            </a:r>
          </a:p>
          <a:p>
            <a:r>
              <a:rPr lang="ru-RU" dirty="0">
                <a:solidFill>
                  <a:schemeClr val="bg1"/>
                </a:solidFill>
              </a:rPr>
              <a:t>  3. Эти фазы образуют чередующиеся слои, формируя перлитную структуру.</a:t>
            </a:r>
          </a:p>
          <a:p>
            <a:r>
              <a:rPr lang="ru-RU" dirty="0">
                <a:solidFill>
                  <a:schemeClr val="bg1"/>
                </a:solidFill>
              </a:rPr>
              <a:t>•  Механизм:</a:t>
            </a:r>
          </a:p>
          <a:p>
            <a:r>
              <a:rPr lang="ru-RU" dirty="0">
                <a:solidFill>
                  <a:schemeClr val="bg1"/>
                </a:solidFill>
              </a:rPr>
              <a:t>  •  Диффузионный процесс (перераспределение углерода).</a:t>
            </a:r>
          </a:p>
          <a:p>
            <a:r>
              <a:rPr lang="ru-RU" dirty="0">
                <a:solidFill>
                  <a:schemeClr val="bg1"/>
                </a:solidFill>
              </a:rPr>
              <a:t>  •  Скорость охлаждения влияет на размер ламелей.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5354354-E322-420F-A069-9A0828378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906" y="1391483"/>
            <a:ext cx="5207093" cy="438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24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143" y="859804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Влияние скорости охлаждения на размер ламелей перлита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8C327BA-AFC3-4E2E-81F3-8FB2ED897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645" y="1721224"/>
            <a:ext cx="6870440" cy="385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354246-5232-4BC9-9D2B-9C77D1D355FB}"/>
              </a:ext>
            </a:extLst>
          </p:cNvPr>
          <p:cNvSpPr txBox="1"/>
          <p:nvPr/>
        </p:nvSpPr>
        <p:spPr>
          <a:xfrm>
            <a:off x="914400" y="1476979"/>
            <a:ext cx="279698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 Размер ламелей перлита зависит от скорости охлаждения:</a:t>
            </a:r>
          </a:p>
          <a:p>
            <a:r>
              <a:rPr lang="ru-RU" dirty="0">
                <a:solidFill>
                  <a:schemeClr val="bg1"/>
                </a:solidFill>
              </a:rPr>
              <a:t>  •  Медленное охлаждение: Более толстые ламели (грубый перлит). Меньшая прочность и твердость.</a:t>
            </a:r>
          </a:p>
          <a:p>
            <a:r>
              <a:rPr lang="ru-RU" dirty="0">
                <a:solidFill>
                  <a:schemeClr val="bg1"/>
                </a:solidFill>
              </a:rPr>
              <a:t>  •  Быстрое охлаждение: Более тонкие ламели (мелкодисперсный перлит). Большая прочность и твердость.</a:t>
            </a:r>
          </a:p>
        </p:txBody>
      </p:sp>
    </p:spTree>
    <p:extLst>
      <p:ext uri="{BB962C8B-B14F-4D97-AF65-F5344CB8AC3E}">
        <p14:creationId xmlns:p14="http://schemas.microsoft.com/office/powerpoint/2010/main" val="1387876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143" y="859804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Свойства перлита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4F0B6-3F4B-4334-8A64-C0670C3AAE0C}"/>
              </a:ext>
            </a:extLst>
          </p:cNvPr>
          <p:cNvSpPr txBox="1"/>
          <p:nvPr/>
        </p:nvSpPr>
        <p:spPr>
          <a:xfrm>
            <a:off x="599143" y="1290514"/>
            <a:ext cx="3659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 Прочность: Значительно выше, чем 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E765F-3362-4986-84D9-D0DBB75E7225}"/>
              </a:ext>
            </a:extLst>
          </p:cNvPr>
          <p:cNvSpPr txBox="1"/>
          <p:nvPr/>
        </p:nvSpPr>
        <p:spPr>
          <a:xfrm>
            <a:off x="599143" y="1838170"/>
            <a:ext cx="30494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чистого феррита.</a:t>
            </a:r>
          </a:p>
          <a:p>
            <a:r>
              <a:rPr lang="ru-RU" dirty="0">
                <a:solidFill>
                  <a:schemeClr val="bg1"/>
                </a:solidFill>
              </a:rPr>
              <a:t>•  Твердость: Выше, чем у феррита, но ниже, чем у цементита.</a:t>
            </a:r>
          </a:p>
          <a:p>
            <a:r>
              <a:rPr lang="ru-RU" dirty="0">
                <a:solidFill>
                  <a:schemeClr val="bg1"/>
                </a:solidFill>
              </a:rPr>
              <a:t>•  Пластичность: Ограниченная, но лучше, чем у цементита.</a:t>
            </a:r>
          </a:p>
          <a:p>
            <a:r>
              <a:rPr lang="ru-RU" dirty="0">
                <a:solidFill>
                  <a:schemeClr val="bg1"/>
                </a:solidFill>
              </a:rPr>
              <a:t>•  Свойства зависят от:</a:t>
            </a:r>
          </a:p>
          <a:p>
            <a:r>
              <a:rPr lang="ru-RU" dirty="0">
                <a:solidFill>
                  <a:schemeClr val="bg1"/>
                </a:solidFill>
              </a:rPr>
              <a:t>  •  Размера ламелей.</a:t>
            </a:r>
          </a:p>
          <a:p>
            <a:r>
              <a:rPr lang="ru-RU" dirty="0">
                <a:solidFill>
                  <a:schemeClr val="bg1"/>
                </a:solidFill>
              </a:rPr>
              <a:t>  •  Соотношения феррита и цементита.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73F0662-A9BE-4BF0-8176-62B9489A3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776" y="1287449"/>
            <a:ext cx="7856977" cy="45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078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143" y="859804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Применение перлита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B5C8F-FF9F-4D52-A382-AB3DC2B40B09}"/>
              </a:ext>
            </a:extLst>
          </p:cNvPr>
          <p:cNvSpPr txBox="1"/>
          <p:nvPr/>
        </p:nvSpPr>
        <p:spPr>
          <a:xfrm>
            <a:off x="519953" y="1504397"/>
            <a:ext cx="358588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 Перлит - важная микроструктура во многих сталях.</a:t>
            </a:r>
          </a:p>
          <a:p>
            <a:r>
              <a:rPr lang="ru-RU" dirty="0">
                <a:solidFill>
                  <a:schemeClr val="bg1"/>
                </a:solidFill>
              </a:rPr>
              <a:t>•  Применение:</a:t>
            </a:r>
          </a:p>
          <a:p>
            <a:r>
              <a:rPr lang="ru-RU" dirty="0">
                <a:solidFill>
                  <a:schemeClr val="bg1"/>
                </a:solidFill>
              </a:rPr>
              <a:t>  •  Рельсы: Требуется хорошая износостойкость и прочность.</a:t>
            </a:r>
          </a:p>
          <a:p>
            <a:r>
              <a:rPr lang="ru-RU" dirty="0">
                <a:solidFill>
                  <a:schemeClr val="bg1"/>
                </a:solidFill>
              </a:rPr>
              <a:t>  •  Стальная проволока: Прочность на растяжение важна.</a:t>
            </a:r>
          </a:p>
          <a:p>
            <a:r>
              <a:rPr lang="ru-RU" dirty="0">
                <a:solidFill>
                  <a:schemeClr val="bg1"/>
                </a:solidFill>
              </a:rPr>
              <a:t>  •  Трубы: Требуется сочетание прочности и пластичности.</a:t>
            </a:r>
          </a:p>
          <a:p>
            <a:r>
              <a:rPr lang="ru-RU" dirty="0">
                <a:solidFill>
                  <a:schemeClr val="bg1"/>
                </a:solidFill>
              </a:rPr>
              <a:t>  •  Автомобильные детали: Различные компоненты требуют разных сочетаний свойств.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7B29760-88E4-4FB1-B26E-4DC54AE87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08032"/>
            <a:ext cx="6830107" cy="384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31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88AB73-C1D0-4452-9979-044EDCE32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143" y="859804"/>
            <a:ext cx="8825658" cy="8614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 Заключение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5FD84-444F-4A81-8A4B-A3717DB3991E}"/>
              </a:ext>
            </a:extLst>
          </p:cNvPr>
          <p:cNvSpPr txBox="1"/>
          <p:nvPr/>
        </p:nvSpPr>
        <p:spPr>
          <a:xfrm>
            <a:off x="599143" y="1544668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•  Диаграмма состояния Fe-C - важный инструмент для понимания поведения сталей.</a:t>
            </a:r>
          </a:p>
          <a:p>
            <a:r>
              <a:rPr lang="ru-RU" dirty="0">
                <a:solidFill>
                  <a:schemeClr val="bg1"/>
                </a:solidFill>
              </a:rPr>
              <a:t>•  Перлит – важная </a:t>
            </a:r>
            <a:r>
              <a:rPr lang="ru-RU" dirty="0" err="1">
                <a:solidFill>
                  <a:schemeClr val="bg1"/>
                </a:solidFill>
              </a:rPr>
              <a:t>эвтектоидная</a:t>
            </a:r>
            <a:r>
              <a:rPr lang="ru-RU" dirty="0">
                <a:solidFill>
                  <a:schemeClr val="bg1"/>
                </a:solidFill>
              </a:rPr>
              <a:t> структура, влияющая на свойства сталей.</a:t>
            </a:r>
          </a:p>
          <a:p>
            <a:r>
              <a:rPr lang="ru-RU" dirty="0">
                <a:solidFill>
                  <a:schemeClr val="bg1"/>
                </a:solidFill>
              </a:rPr>
              <a:t>•  Размер ламелей перлита контролируется скоростью охлаждения.</a:t>
            </a:r>
          </a:p>
          <a:p>
            <a:r>
              <a:rPr lang="ru-RU" dirty="0">
                <a:solidFill>
                  <a:schemeClr val="bg1"/>
                </a:solidFill>
              </a:rPr>
              <a:t>•  Перлит обладает хорошим сочетанием прочности и твердости, что делает его полезным во многих применениях.</a:t>
            </a:r>
          </a:p>
        </p:txBody>
      </p:sp>
    </p:spTree>
    <p:extLst>
      <p:ext uri="{BB962C8B-B14F-4D97-AF65-F5344CB8AC3E}">
        <p14:creationId xmlns:p14="http://schemas.microsoft.com/office/powerpoint/2010/main" val="687632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{9249B93B-F79A-465E-845E-2BE08225B9C8}tf02900722</Template>
  <TotalTime>45</TotalTime>
  <Words>474</Words>
  <Application>Microsoft Office PowerPoint</Application>
  <PresentationFormat>Широкоэкранный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-apple-system</vt:lpstr>
      <vt:lpstr>Arial</vt:lpstr>
      <vt:lpstr>Century Gothic</vt:lpstr>
      <vt:lpstr>Times New Roman</vt:lpstr>
      <vt:lpstr>Wingdings 3</vt:lpstr>
      <vt:lpstr>Совет директоров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Чуланова Анастасия Владимировна</dc:creator>
  <cp:lastModifiedBy>Чуланова Анастасия Владимировна</cp:lastModifiedBy>
  <cp:revision>5</cp:revision>
  <dcterms:created xsi:type="dcterms:W3CDTF">2025-04-08T12:13:41Z</dcterms:created>
  <dcterms:modified xsi:type="dcterms:W3CDTF">2025-04-08T12:59:34Z</dcterms:modified>
</cp:coreProperties>
</file>