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1"/>
  </p:notesMasterIdLst>
  <p:handoutMasterIdLst>
    <p:handoutMasterId r:id="rId12"/>
  </p:handoutMasterIdLst>
  <p:sldIdLst>
    <p:sldId id="410" r:id="rId5"/>
    <p:sldId id="383" r:id="rId6"/>
    <p:sldId id="391" r:id="rId7"/>
    <p:sldId id="408" r:id="rId8"/>
    <p:sldId id="412" r:id="rId9"/>
    <p:sldId id="413" r:id="rId1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27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5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F970790C-0A43-43D0-B2CF-7CFEAEF3174C}" type="datetime1">
              <a:rPr lang="ru-RU" smtClean="0"/>
              <a:t>20.05.2024</a:t>
            </a:fld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2C230DF-5933-439D-898F-38E9AC9BA68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8" name="Верхний колонтитул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481CF219-5CA9-4DD1-8040-7BA03D0E024E}" type="datetime1">
              <a:rPr lang="ru-RU" smtClean="0"/>
              <a:pPr/>
              <a:t>20.05.2024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89C7E07-3C67-C64C-8DA0-0404F63039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Автофигура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 spc="50" baseline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ru-RU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3" name="Номер слайда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2" name="Дата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ru-RU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Полилиния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9436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 dirty="0"/>
              <a:t>Щелкните, чтобы добавить содержимое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Автофигура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" name="Полилиния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Полилиния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ru-RU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ru-RU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ru-RU" sz="2000"/>
            </a:lvl3pPr>
            <a:lvl4pPr marL="1371600" indent="0">
              <a:spcBef>
                <a:spcPts val="1800"/>
              </a:spcBef>
              <a:buFont typeface="+mj-lt"/>
              <a:buNone/>
              <a:defRPr lang="ru-RU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endParaRPr lang="ru-RU" dirty="0"/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рисун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Полилиния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" name="Полилиния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457200" indent="0">
              <a:spcBef>
                <a:spcPts val="1800"/>
              </a:spcBef>
              <a:buNone/>
              <a:defRPr lang="ru-RU" sz="2000"/>
            </a:lvl2pPr>
            <a:lvl3pPr marL="914400" indent="0">
              <a:spcBef>
                <a:spcPts val="1800"/>
              </a:spcBef>
              <a:buNone/>
              <a:defRPr lang="ru-RU" sz="2000"/>
            </a:lvl3pPr>
            <a:lvl4pPr marL="1371600" indent="0">
              <a:spcBef>
                <a:spcPts val="1800"/>
              </a:spcBef>
              <a:buNone/>
              <a:defRPr lang="ru-RU" sz="2000"/>
            </a:lvl4pPr>
            <a:lvl5pPr marL="1828800" indent="0">
              <a:spcBef>
                <a:spcPts val="1800"/>
              </a:spcBef>
              <a:buNone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>
              <a:spcBef>
                <a:spcPts val="18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9" name="Местозаполнитель таблицы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ru-RU"/>
            </a:lvl1pPr>
          </a:lstStyle>
          <a:p>
            <a:pPr rtl="0"/>
            <a:r>
              <a:rPr lang="ru-RU"/>
              <a:t>Вставка таблицы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ru-RU">
          <a:solidFill>
            <a:schemeClr val="tx2"/>
          </a:solidFill>
        </a:defRPr>
      </a:lvl2pPr>
      <a:lvl3pPr eaLnBrk="1" hangingPunct="1">
        <a:defRPr lang="ru-RU">
          <a:solidFill>
            <a:schemeClr val="tx2"/>
          </a:solidFill>
        </a:defRPr>
      </a:lvl3pPr>
      <a:lvl4pPr eaLnBrk="1" hangingPunct="1">
        <a:defRPr lang="ru-RU">
          <a:solidFill>
            <a:schemeClr val="tx2"/>
          </a:solidFill>
        </a:defRPr>
      </a:lvl4pPr>
      <a:lvl5pPr eaLnBrk="1" hangingPunct="1">
        <a:defRPr lang="ru-RU">
          <a:solidFill>
            <a:schemeClr val="tx2"/>
          </a:solidFill>
        </a:defRPr>
      </a:lvl5pPr>
      <a:lvl6pPr eaLnBrk="1" hangingPunct="1">
        <a:defRPr lang="ru-RU">
          <a:solidFill>
            <a:schemeClr val="tx2"/>
          </a:solidFill>
        </a:defRPr>
      </a:lvl6pPr>
      <a:lvl7pPr eaLnBrk="1" hangingPunct="1">
        <a:defRPr lang="ru-RU">
          <a:solidFill>
            <a:schemeClr val="tx2"/>
          </a:solidFill>
        </a:defRPr>
      </a:lvl7pPr>
      <a:lvl8pPr eaLnBrk="1" hangingPunct="1">
        <a:defRPr lang="ru-RU">
          <a:solidFill>
            <a:schemeClr val="tx2"/>
          </a:solidFill>
        </a:defRPr>
      </a:lvl8pPr>
      <a:lvl9pPr eaLnBrk="1" hangingPunct="1">
        <a:defRPr lang="ru-RU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Жидкие</a:t>
            </a:r>
            <a:br>
              <a:rPr lang="ru-RU" dirty="0"/>
            </a:br>
            <a:r>
              <a:rPr lang="ru-RU" dirty="0"/>
              <a:t>кристаллы</a:t>
            </a: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Характеристика жидких кристаллов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4" y="2281238"/>
            <a:ext cx="7585541" cy="3709987"/>
          </a:xfrm>
        </p:spPr>
        <p:txBody>
          <a:bodyPr tIns="457200" rtlCol="0">
            <a:normAutofit fontScale="92500" lnSpcReduction="10000"/>
          </a:bodyPr>
          <a:lstStyle>
            <a:defPPr>
              <a:defRPr lang="ru-RU"/>
            </a:defPPr>
          </a:lstStyle>
          <a:p>
            <a:pPr marL="0" indent="0" rtl="0">
              <a:buNone/>
            </a:pPr>
            <a:r>
              <a:rPr lang="ru-RU" dirty="0"/>
              <a:t>Промежуточные состояния между твердыми телами и жидкостями — </a:t>
            </a:r>
            <a:r>
              <a:rPr lang="ru-RU" dirty="0" err="1"/>
              <a:t>мезофазы</a:t>
            </a:r>
            <a:r>
              <a:rPr lang="ru-RU" dirty="0"/>
              <a:t> — называются жидкими кристаллами. Их молекулы имеют удлиненную или дискообразную форму. Жидкие кристаллы были открыты в 1888 г. немецким ботаником Ф. </a:t>
            </a:r>
            <a:r>
              <a:rPr lang="ru-RU" dirty="0" err="1"/>
              <a:t>Райнитцером</a:t>
            </a:r>
            <a:r>
              <a:rPr lang="ru-RU" dirty="0"/>
              <a:t>. Он исследовал соединение под названием бензоат холестерина. При нагревании этого вещества он наблюдал переход кристаллов твердого тела в мутную жидкость. Дальнейшее повышение температуры приводило к образованию прозрачной жидкости. Последующие исследования </a:t>
            </a:r>
            <a:r>
              <a:rPr lang="ru-RU" dirty="0" err="1"/>
              <a:t>Райнитцера</a:t>
            </a:r>
            <a:r>
              <a:rPr lang="ru-RU" dirty="0"/>
              <a:t> и других исследователей были сосредоточены на характеристиках полученного переходного состояния, то есть жидких кристаллов.</a:t>
            </a:r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Характеристика жидких кристаллов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8810" y="2147013"/>
            <a:ext cx="9723190" cy="4473887"/>
          </a:xfrm>
        </p:spPr>
        <p:txBody>
          <a:bodyPr rtlCol="0">
            <a:normAutofit fontScale="92500" lnSpcReduction="10000"/>
          </a:bodyPr>
          <a:lstStyle>
            <a:defPPr>
              <a:defRPr lang="ru-RU"/>
            </a:defPPr>
          </a:lstStyle>
          <a:p>
            <a:pPr marL="0" indent="0" rtl="0">
              <a:buNone/>
            </a:pPr>
            <a:r>
              <a:rPr lang="ru-RU" dirty="0"/>
              <a:t>Жидкие кристаллы, по способу расположения молекул, делятся на:</a:t>
            </a:r>
          </a:p>
          <a:p>
            <a:pPr marL="0" indent="0" rtl="0">
              <a:buNone/>
            </a:pPr>
            <a:r>
              <a:rPr lang="ru-RU" dirty="0"/>
              <a:t>    </a:t>
            </a:r>
            <a:r>
              <a:rPr lang="ru-RU" dirty="0" err="1"/>
              <a:t>Смектические</a:t>
            </a:r>
            <a:r>
              <a:rPr lang="ru-RU" dirty="0"/>
              <a:t> фазы, S – молекулы расположены в последовательных слоях. Их оси расположены параллельно друг к другу.</a:t>
            </a:r>
          </a:p>
          <a:p>
            <a:pPr marL="0" indent="0" rtl="0">
              <a:buNone/>
            </a:pPr>
            <a:r>
              <a:rPr lang="ru-RU" dirty="0"/>
              <a:t>    </a:t>
            </a:r>
            <a:r>
              <a:rPr lang="ru-RU" dirty="0" err="1"/>
              <a:t>Холестерические</a:t>
            </a:r>
            <a:r>
              <a:rPr lang="ru-RU" dirty="0"/>
              <a:t> фазы, D — аналогично </a:t>
            </a:r>
            <a:r>
              <a:rPr lang="ru-RU" dirty="0" err="1"/>
              <a:t>смектической</a:t>
            </a:r>
            <a:r>
              <a:rPr lang="ru-RU" dirty="0"/>
              <a:t> фазе, оси расположены параллельно друг к другу. Молекулы расположены столбиками</a:t>
            </a:r>
          </a:p>
          <a:p>
            <a:pPr marL="0" indent="0" rtl="0">
              <a:buNone/>
            </a:pPr>
            <a:r>
              <a:rPr lang="ru-RU" dirty="0"/>
              <a:t>    </a:t>
            </a:r>
            <a:r>
              <a:rPr lang="ru-RU" dirty="0" err="1"/>
              <a:t>Нематические</a:t>
            </a:r>
            <a:r>
              <a:rPr lang="ru-RU" dirty="0"/>
              <a:t> фазы, N — свободно движущиеся молекулы, выстраиваются в определенных направлениях в пространстве. В случае </a:t>
            </a:r>
            <a:r>
              <a:rPr lang="ru-RU" dirty="0" err="1"/>
              <a:t>нематиков</a:t>
            </a:r>
            <a:r>
              <a:rPr lang="ru-RU" dirty="0"/>
              <a:t> – их центры тяжести не упорядочены.</a:t>
            </a:r>
          </a:p>
          <a:p>
            <a:pPr marL="0" indent="0" rtl="0">
              <a:buNone/>
            </a:pPr>
            <a:r>
              <a:rPr lang="ru-RU" dirty="0"/>
              <a:t>Жидкие кристаллы сочетают в себе особенности, характерные как для жидкостей (способность течь), так и для твердых тел (упорядоченность структуры). Это состояние сохраняется в случае конкретного вещества только в определенном интервале температур. Под влиянием даже незначительного изменения электрического тока или температуры их структура претерпевает трансформацию. Жидкокристаллические фазы обладают очень хорошими оптическими свойствами. Они демонстрируют линейный и круговой дихроизм.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Способы получения жидких кристаллов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59" y="2676525"/>
            <a:ext cx="11510955" cy="3597470"/>
          </a:xfrm>
        </p:spPr>
        <p:txBody>
          <a:bodyPr rtlCol="0">
            <a:normAutofit fontScale="92500" lnSpcReduction="10000"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Жидкокристаллические фазы существуют только у веществ, молекулы которых имеют правильное строение — сильно анизотропную форму, </a:t>
            </a:r>
            <a:r>
              <a:rPr lang="ru-RU" dirty="0" err="1"/>
              <a:t>амфифильность</a:t>
            </a:r>
            <a:r>
              <a:rPr lang="ru-RU" dirty="0"/>
              <a:t>. Они возникают в одно- и многокомпонентных системах. Основным фактором, определяющим получение жидких кристаллов, является постепенное изменение температуры. Она оказывает влияние на порядок фаз, появляющихся одна за другой. Эта последовательность может быть представлена следующим образом: кристаллы – </a:t>
            </a:r>
            <a:r>
              <a:rPr lang="ru-RU" dirty="0" err="1"/>
              <a:t>смектики</a:t>
            </a:r>
            <a:r>
              <a:rPr lang="ru-RU" dirty="0"/>
              <a:t> – </a:t>
            </a:r>
            <a:r>
              <a:rPr lang="ru-RU" dirty="0" err="1"/>
              <a:t>нематики</a:t>
            </a:r>
            <a:r>
              <a:rPr lang="ru-RU" dirty="0"/>
              <a:t> – </a:t>
            </a:r>
            <a:r>
              <a:rPr lang="ru-RU" dirty="0" err="1"/>
              <a:t>холестерики</a:t>
            </a:r>
            <a:r>
              <a:rPr lang="ru-RU" dirty="0"/>
              <a:t> — изотропная жидкость.</a:t>
            </a:r>
          </a:p>
          <a:p>
            <a:pPr rtl="0"/>
            <a:r>
              <a:rPr lang="ru-RU" dirty="0"/>
              <a:t>Одним из способов получения жидких кристаллов является нагревание твердой кристаллической формы определенного вещества. Образующиеся кристаллы называются </a:t>
            </a:r>
            <a:r>
              <a:rPr lang="ru-RU" dirty="0" err="1"/>
              <a:t>термотропной</a:t>
            </a:r>
            <a:r>
              <a:rPr lang="ru-RU" dirty="0"/>
              <a:t> </a:t>
            </a:r>
            <a:r>
              <a:rPr lang="ru-RU" dirty="0" err="1"/>
              <a:t>мезофазой</a:t>
            </a:r>
            <a:r>
              <a:rPr lang="ru-RU" dirty="0"/>
              <a:t>. Повышение температуры не приводит к немедленному плавлению твердого вещества, а к переходу его кристаллической формы в жидкокристаллическую. Дальнейшее нагревание приведет к образованию жидкости.</a:t>
            </a:r>
          </a:p>
          <a:p>
            <a:pPr rtl="0"/>
            <a:r>
              <a:rPr lang="ru-RU" dirty="0"/>
              <a:t>Другой способ заключается в растворении молекул, о которых известно, что они существуют в жидкокристаллических фазах, в подходящем растворителе. Такие кристаллы называются лиотропной </a:t>
            </a:r>
            <a:r>
              <a:rPr lang="ru-RU" dirty="0" err="1"/>
              <a:t>мезофазой</a:t>
            </a:r>
            <a:r>
              <a:rPr lang="ru-RU" dirty="0"/>
              <a:t>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FC7B50-71A6-D8BE-C032-5EB4CF5706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0302896" y="564517"/>
            <a:ext cx="1039019" cy="92181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9D004F-872E-6E4A-5884-5B9D39CE8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жидких кристаллов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622013-D612-04DE-7585-F9A2D283E2D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7341626" cy="4479609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Несомненно, жидкие кристаллы чаще всего ассоциируются с дисплеями. ЖК-экраны, поскольку мы говорим о них, используют явление оптического </a:t>
            </a:r>
            <a:r>
              <a:rPr lang="ru-RU" dirty="0" err="1"/>
              <a:t>двулучепреломления</a:t>
            </a:r>
            <a:r>
              <a:rPr lang="ru-RU" dirty="0"/>
              <a:t>. Ячейки, в которые встроены жидкие кристаллы, соединены электродами. Управление полученным напряжением позволяет структурировать молекулы, чтобы получить эффект преломления света. Смешивание жидких кристаллов с красителями привело к тому, что в зависимости от ориентации молекул они поглощают свет с разной длиной волны, становится возможным получение цветного изображения. ЖК-экран, по сравнению с электронно-лучевыми экранами, может работать с максимальным разрешением только в реальном разрешении. Это связано с фиксированным количеством пикселей. Кроме того, они не имеют так называемого эффекта мерцания благодаря меньшей частоте обновления. К несомненным преимуществам жидкокристаллических экранов также можно отнести более низкое энергопотребление, создание более слабого магнитного поля и меньшее вредное воздействие на зрение. ЖК-экраны также использовались в авиационных приборах, калькуляторах и электронных часах.</a:t>
            </a:r>
          </a:p>
        </p:txBody>
      </p:sp>
    </p:spTree>
    <p:extLst>
      <p:ext uri="{BB962C8B-B14F-4D97-AF65-F5344CB8AC3E}">
        <p14:creationId xmlns:p14="http://schemas.microsoft.com/office/powerpoint/2010/main" val="148168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0F8D34-8E71-A53F-3D3A-4E3019C12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Иные области применения жидких кристаллов: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C62E43-C2C5-E684-2F00-985D4812C7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7719131" cy="438651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    Как добавки к краскам и эмульсиям, они проявляют способность менять цвет под воздействием температуры (тонирование автомобильных стекол, игрушки, меняющие цвет во время купания).</a:t>
            </a:r>
          </a:p>
          <a:p>
            <a:r>
              <a:rPr lang="ru-RU" dirty="0"/>
              <a:t>    Набирают популярность кремы с жидкими кристаллами. Они предотвращают потерю влаги эпидермисом.</a:t>
            </a:r>
          </a:p>
          <a:p>
            <a:r>
              <a:rPr lang="ru-RU" dirty="0"/>
              <a:t>    Жидкие кристаллы используются в некоторых термометрах – они используют изменение цвета отраженного света в зависимости от температуры. Их аналогичная особенность используется в датчиках температуры.</a:t>
            </a:r>
          </a:p>
          <a:p>
            <a:r>
              <a:rPr lang="ru-RU" dirty="0"/>
              <a:t>    Интересным решением является использование жидких кристаллов в качестве логических вентилей. Они используются в оптоэлектронике, где применяются нелинейные явления.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4542371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332796_TF78853419_Win32" id="{64F198E1-15ED-4C37-8B7E-9AFB96C99CBF}" vid="{515DDF0C-3F45-451B-B34F-9EB95F7A6FE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{FE78719D-F24A-459A-92CB-72F193F2D557}tf78853419_win32</Template>
  <TotalTime>28</TotalTime>
  <Words>645</Words>
  <Application>Microsoft Office PowerPoint</Application>
  <PresentationFormat>Широкоэкранный</PresentationFormat>
  <Paragraphs>25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Franklin Gothic Book</vt:lpstr>
      <vt:lpstr>Franklin Gothic Demi</vt:lpstr>
      <vt:lpstr>Пользовательская</vt:lpstr>
      <vt:lpstr>Жидкие кристаллы</vt:lpstr>
      <vt:lpstr>Характеристика жидких кристаллов</vt:lpstr>
      <vt:lpstr>Характеристика жидких кристаллов</vt:lpstr>
      <vt:lpstr>Способы получения жидких кристаллов</vt:lpstr>
      <vt:lpstr>Применение жидких кристаллов</vt:lpstr>
      <vt:lpstr>Иные области применения жидких кристаллов: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Жидкие кристаллы</dc:title>
  <dc:creator>Мария Яковенко</dc:creator>
  <cp:lastModifiedBy>Мария Яковенко</cp:lastModifiedBy>
  <cp:revision>1</cp:revision>
  <dcterms:created xsi:type="dcterms:W3CDTF">2024-05-20T03:31:31Z</dcterms:created>
  <dcterms:modified xsi:type="dcterms:W3CDTF">2024-05-20T04:00:03Z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